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70" r:id="rId6"/>
    <p:sldId id="269" r:id="rId7"/>
    <p:sldId id="268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Open Sans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 Bold Bold" panose="020B0604020202020204" charset="0"/>
      <p:regular r:id="rId19"/>
    </p:embeddedFont>
    <p:embeddedFont>
      <p:font typeface="Inte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4" autoAdjust="0"/>
    <p:restoredTop sz="94622" autoAdjust="0"/>
  </p:normalViewPr>
  <p:slideViewPr>
    <p:cSldViewPr>
      <p:cViewPr>
        <p:scale>
          <a:sx n="60" d="100"/>
          <a:sy n="60" d="100"/>
        </p:scale>
        <p:origin x="1296" y="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7" Type="http://schemas.openxmlformats.org/officeDocument/2006/relationships/image" Target="../media/image61.svg"/><Relationship Id="rId12" Type="http://schemas.openxmlformats.org/officeDocument/2006/relationships/image" Target="../media/image6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59.svg"/><Relationship Id="rId10" Type="http://schemas.openxmlformats.org/officeDocument/2006/relationships/image" Target="../media/image17.jpeg"/><Relationship Id="rId9" Type="http://schemas.openxmlformats.org/officeDocument/2006/relationships/image" Target="../media/image63.sv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361" b="43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10800000">
            <a:off x="-516699" y="-1925942"/>
            <a:ext cx="5608046" cy="43392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5400000">
            <a:off x="-4926076" y="927125"/>
            <a:ext cx="12081753" cy="70527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5569" y="2363638"/>
            <a:ext cx="10134432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27"/>
              </a:lnSpc>
            </a:pPr>
            <a:r>
              <a:rPr lang="ru-RU" sz="6111" dirty="0" smtClean="0">
                <a:solidFill>
                  <a:srgbClr val="FFFFFF"/>
                </a:solidFill>
                <a:latin typeface="Open Sans Bold Bold"/>
              </a:rPr>
              <a:t>ДПО Информационная безопасность</a:t>
            </a:r>
            <a:endParaRPr lang="en-US" sz="6111" dirty="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609600" y="4282037"/>
            <a:ext cx="18211800" cy="1894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5017" dirty="0" smtClean="0">
                <a:solidFill>
                  <a:srgbClr val="FFDE59"/>
                </a:solidFill>
                <a:latin typeface="Open Sans Bold"/>
              </a:rPr>
              <a:t>"</a:t>
            </a:r>
            <a:r>
              <a:rPr lang="ru-RU" sz="4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система сбора поверхности атаки </a:t>
            </a:r>
            <a:endParaRPr lang="en-US" sz="4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7727"/>
              </a:lnSpc>
            </a:pPr>
            <a:r>
              <a:rPr lang="ru-RU" sz="4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внешнего периметра </a:t>
            </a:r>
            <a:r>
              <a:rPr lang="ru-RU" sz="48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</a:t>
            </a:r>
            <a:r>
              <a:rPr lang="ru-RU" sz="4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изации</a:t>
            </a:r>
            <a:r>
              <a:rPr lang="en-US" sz="5017" dirty="0" smtClean="0">
                <a:solidFill>
                  <a:srgbClr val="FFDE59"/>
                </a:solidFill>
                <a:latin typeface="Open Sans Bold"/>
              </a:rPr>
              <a:t>"</a:t>
            </a:r>
            <a:endParaRPr lang="en-US" sz="5017" dirty="0">
              <a:solidFill>
                <a:srgbClr val="FFDE59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5384" y="1659842"/>
            <a:ext cx="3753379" cy="57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3416" dirty="0" err="1">
                <a:solidFill>
                  <a:srgbClr val="FFFFFF"/>
                </a:solidFill>
                <a:latin typeface="Open Sans Bold"/>
              </a:rPr>
              <a:t>Проект</a:t>
            </a:r>
            <a:r>
              <a:rPr lang="en-US" sz="3416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416" dirty="0" err="1">
                <a:solidFill>
                  <a:srgbClr val="FFFFFF"/>
                </a:solidFill>
                <a:latin typeface="Open Sans Bold"/>
              </a:rPr>
              <a:t>по</a:t>
            </a:r>
            <a:r>
              <a:rPr lang="en-US" sz="3416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416" dirty="0" err="1">
                <a:solidFill>
                  <a:srgbClr val="FFFFFF"/>
                </a:solidFill>
                <a:latin typeface="Open Sans Bold"/>
              </a:rPr>
              <a:t>курсу</a:t>
            </a:r>
            <a:endParaRPr lang="en-US" sz="3416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849600" y="196046"/>
            <a:ext cx="211274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5259564" y="1462534"/>
            <a:ext cx="11264240" cy="750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6119" y="212261"/>
            <a:ext cx="10429719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sz="3308" dirty="0">
                <a:solidFill>
                  <a:srgbClr val="FFFFFF"/>
                </a:solidFill>
                <a:latin typeface="Open Sans Bold Bold"/>
              </a:rPr>
              <a:t> </a:t>
            </a:r>
            <a:r>
              <a:rPr lang="ru-RU" sz="4400" dirty="0" smtClean="0">
                <a:solidFill>
                  <a:srgbClr val="FFFFFF"/>
                </a:solidFill>
                <a:latin typeface="Open Sans Bold Bold"/>
              </a:rPr>
              <a:t>Программа на </a:t>
            </a:r>
            <a:r>
              <a:rPr lang="en-US" sz="4400" dirty="0" smtClean="0">
                <a:solidFill>
                  <a:srgbClr val="FFFFFF"/>
                </a:solidFill>
                <a:latin typeface="Open Sans Bold Bold"/>
              </a:rPr>
              <a:t>Python -</a:t>
            </a:r>
            <a:r>
              <a:rPr lang="ru-RU" sz="4400" dirty="0" smtClean="0">
                <a:solidFill>
                  <a:srgbClr val="FFFFFF"/>
                </a:solidFill>
                <a:latin typeface="Open Sans Bold Bold"/>
              </a:rPr>
              <a:t> </a:t>
            </a:r>
            <a:r>
              <a:rPr lang="en-US" sz="4400" dirty="0" err="1" smtClean="0">
                <a:solidFill>
                  <a:srgbClr val="FFFFFF"/>
                </a:solidFill>
                <a:latin typeface="Open Sans Bold Bold"/>
              </a:rPr>
              <a:t>MephiVKR</a:t>
            </a:r>
            <a:endParaRPr lang="en-US" sz="4400" dirty="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63800" y="136061"/>
            <a:ext cx="199060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119" y="1943101"/>
            <a:ext cx="15158681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рамках работы был развернут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стенд, что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позволило создать контролируемую среду для тестирования разработанных методов и системы сбора поверхности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атаки</a:t>
            </a:r>
            <a:endParaRPr lang="ru-RU" sz="2000" b="1" spc="88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359"/>
              </a:lnSpc>
            </a:pPr>
            <a:endParaRPr lang="ru-RU" sz="4000" b="1" spc="88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скрипт на языке </a:t>
            </a:r>
            <a:r>
              <a:rPr lang="ru-RU" sz="4000" b="1" spc="88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получал данные об уязвимостях из </a:t>
            </a:r>
            <a:r>
              <a:rPr lang="ru-RU" sz="4000" b="1" spc="88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передавал их в </a:t>
            </a:r>
            <a:r>
              <a:rPr lang="ru-RU" sz="4000" b="1" spc="88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Caldera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позволило автоматизировать процесс обнаружения уязвимостей и реагирования на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них</a:t>
            </a:r>
            <a:endParaRPr lang="ru-RU" sz="2800" b="1" spc="88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359"/>
              </a:lnSpc>
            </a:pPr>
            <a:endParaRPr lang="ru-RU" sz="4000" b="1" spc="88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результате выполнения программы была создана компания в </a:t>
            </a:r>
            <a:r>
              <a:rPr lang="ru-RU" sz="4000" b="1" spc="88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Caldera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эксплуатации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уязвимости, успешно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запущена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установке </a:t>
            </a:r>
            <a:r>
              <a:rPr lang="ru-RU" sz="4000" b="1" spc="88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эксплоита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целевую операционную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систему, что подтверждает </a:t>
            </a:r>
            <a:r>
              <a:rPr lang="ru-RU" sz="4000" b="1" spc="88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разработанной системы и ее способность к реальной работе в условиях реальных </a:t>
            </a:r>
            <a:r>
              <a:rPr lang="ru-RU" sz="4000" b="1" spc="88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атак</a:t>
            </a:r>
            <a:endParaRPr lang="en-US" sz="4000" b="1" spc="88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2220122" y="-1486471"/>
            <a:ext cx="7315200" cy="21579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700000">
            <a:off x="17450167" y="516086"/>
            <a:ext cx="310853" cy="310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400000">
            <a:off x="15061606" y="4796881"/>
            <a:ext cx="4395388" cy="658485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91789" y="6848256"/>
            <a:ext cx="18471578" cy="3613121"/>
            <a:chOff x="0" y="0"/>
            <a:chExt cx="24628771" cy="481749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rcRect t="25318" b="25318"/>
            <a:stretch>
              <a:fillRect/>
            </a:stretch>
          </p:blipFill>
          <p:spPr>
            <a:xfrm>
              <a:off x="0" y="0"/>
              <a:ext cx="24628771" cy="4817495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4005787" y="6627397"/>
            <a:ext cx="10635677" cy="398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04875"/>
            <a:ext cx="2892792" cy="99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2"/>
              </a:lnSpc>
            </a:pPr>
            <a:r>
              <a:rPr lang="en-US" sz="7039">
                <a:solidFill>
                  <a:srgbClr val="000000"/>
                </a:solidFill>
                <a:latin typeface="Open Sans Bold Bold"/>
              </a:rPr>
              <a:t>ИТОГ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188" y="2247900"/>
            <a:ext cx="16230600" cy="8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2"/>
              </a:lnSpc>
            </a:pPr>
            <a:r>
              <a:rPr lang="ru-RU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безопасности внешнего периметра организации – неотъемлемая часть стратегии информационной безопасности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5400000">
            <a:off x="502708" y="2407173"/>
            <a:ext cx="449044" cy="28289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5188" y="3396626"/>
            <a:ext cx="16230600" cy="121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2"/>
              </a:lnSpc>
            </a:pPr>
            <a:r>
              <a:rPr lang="ru-RU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методов и систем сбора поверхности атаки , таких как </a:t>
            </a:r>
            <a:r>
              <a:rPr lang="en-US" sz="4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en-US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Caldera</a:t>
            </a:r>
            <a:r>
              <a:rPr lang="ru-RU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позволяет эффективно обнаруживать и предотвращать угрозы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013371"/>
            <a:ext cx="16357088" cy="8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2"/>
              </a:lnSpc>
            </a:pPr>
            <a:r>
              <a:rPr lang="ru-RU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 и исследование в данной области необходимо для обеспечения стабильной защиты от </a:t>
            </a:r>
            <a:r>
              <a:rPr lang="ru-RU" sz="4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кибер</a:t>
            </a:r>
            <a:r>
              <a:rPr lang="ru-RU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атак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5400000">
            <a:off x="502708" y="3555899"/>
            <a:ext cx="449044" cy="28289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5400000">
            <a:off x="502708" y="5172644"/>
            <a:ext cx="449044" cy="28289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925800" y="310020"/>
            <a:ext cx="203654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000000"/>
                </a:solidFill>
                <a:latin typeface="Inter"/>
              </a:rPr>
              <a:t>Skillfactory</a:t>
            </a:r>
            <a:endParaRPr lang="en-US" sz="2616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000" r="13000"/>
          <a:stretch>
            <a:fillRect/>
          </a:stretch>
        </p:blipFill>
        <p:spPr>
          <a:xfrm>
            <a:off x="-17206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25829" y="7140394"/>
            <a:ext cx="12849951" cy="110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50"/>
              </a:lnSpc>
            </a:pPr>
            <a:r>
              <a:rPr lang="en-US" sz="6464" spc="601">
                <a:solidFill>
                  <a:srgbClr val="FFFFFF"/>
                </a:solidFill>
                <a:latin typeface="Open Sans Bold Bold"/>
              </a:rPr>
              <a:t>СПАСИБО ЗА ВНИМАНИЕ!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378601"/>
            <a:ext cx="2986572" cy="434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378113" y="671513"/>
            <a:ext cx="2376487" cy="16146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998656" y="9669085"/>
            <a:ext cx="260644" cy="2606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616488" y="9669085"/>
            <a:ext cx="260644" cy="2606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573415" y="-454926"/>
            <a:ext cx="935843" cy="4450371"/>
            <a:chOff x="0" y="0"/>
            <a:chExt cx="246477" cy="11721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477" cy="1172114"/>
            </a:xfrm>
            <a:custGeom>
              <a:avLst/>
              <a:gdLst/>
              <a:ahLst/>
              <a:cxnLst/>
              <a:rect l="l" t="t" r="r" b="b"/>
              <a:pathLst>
                <a:path w="246477" h="1172114">
                  <a:moveTo>
                    <a:pt x="0" y="0"/>
                  </a:moveTo>
                  <a:lnTo>
                    <a:pt x="246477" y="0"/>
                  </a:lnTo>
                  <a:lnTo>
                    <a:pt x="246477" y="1172114"/>
                  </a:lnTo>
                  <a:lnTo>
                    <a:pt x="0" y="117211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35904" y="-250521"/>
            <a:ext cx="4747730" cy="10890598"/>
            <a:chOff x="0" y="0"/>
            <a:chExt cx="1250431" cy="28683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0431" cy="2868306"/>
            </a:xfrm>
            <a:custGeom>
              <a:avLst/>
              <a:gdLst/>
              <a:ahLst/>
              <a:cxnLst/>
              <a:rect l="l" t="t" r="r" b="b"/>
              <a:pathLst>
                <a:path w="1250431" h="2868306">
                  <a:moveTo>
                    <a:pt x="0" y="0"/>
                  </a:moveTo>
                  <a:lnTo>
                    <a:pt x="1250431" y="0"/>
                  </a:lnTo>
                  <a:lnTo>
                    <a:pt x="1250431" y="2868306"/>
                  </a:lnTo>
                  <a:lnTo>
                    <a:pt x="0" y="286830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79322" y="1770520"/>
            <a:ext cx="8285006" cy="190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</a:pPr>
            <a:r>
              <a:rPr lang="ru-RU" sz="6808" spc="-163" dirty="0" smtClean="0">
                <a:solidFill>
                  <a:srgbClr val="000000"/>
                </a:solidFill>
                <a:latin typeface="Open Sans Bold"/>
              </a:rPr>
              <a:t>Станислав</a:t>
            </a:r>
            <a:r>
              <a:rPr lang="en-US" sz="6808" spc="-163" dirty="0" smtClean="0">
                <a:solidFill>
                  <a:srgbClr val="000000"/>
                </a:solidFill>
                <a:latin typeface="Open Sans Bold"/>
              </a:rPr>
              <a:t> </a:t>
            </a:r>
            <a:endParaRPr lang="en-US" sz="6808" spc="-163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7420"/>
              </a:lnSpc>
            </a:pPr>
            <a:r>
              <a:rPr lang="en-US" sz="6808" spc="-163" dirty="0" smtClean="0">
                <a:solidFill>
                  <a:srgbClr val="000000"/>
                </a:solidFill>
                <a:latin typeface="Open Sans Bold"/>
              </a:rPr>
              <a:t>Н</a:t>
            </a:r>
            <a:r>
              <a:rPr lang="ru-RU" sz="6808" spc="-163" dirty="0" err="1" smtClean="0">
                <a:solidFill>
                  <a:srgbClr val="000000"/>
                </a:solidFill>
                <a:latin typeface="Open Sans Bold"/>
              </a:rPr>
              <a:t>овиков</a:t>
            </a:r>
            <a:endParaRPr lang="en-US" sz="6808" spc="-163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91364" y="5768810"/>
            <a:ext cx="1088295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 err="1" smtClean="0">
                <a:solidFill>
                  <a:srgbClr val="000000"/>
                </a:solidFill>
                <a:latin typeface="Open Sans Bold"/>
              </a:rPr>
              <a:t>Администрирование</a:t>
            </a:r>
            <a:r>
              <a:rPr lang="ru-RU" sz="1999" dirty="0" smtClean="0">
                <a:solidFill>
                  <a:srgbClr val="000000"/>
                </a:solidFill>
                <a:latin typeface="Open Sans Bold"/>
              </a:rPr>
              <a:t> корпоративных сервисов</a:t>
            </a:r>
            <a:endParaRPr lang="en-US" sz="1999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19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23147" y="3957345"/>
            <a:ext cx="814118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ru-RU" sz="2400" dirty="0" smtClean="0">
                <a:solidFill>
                  <a:srgbClr val="004AAD"/>
                </a:solidFill>
                <a:latin typeface="Open Sans Bold"/>
              </a:rPr>
              <a:t>Руководитель направления ИТ</a:t>
            </a:r>
          </a:p>
          <a:p>
            <a:pPr>
              <a:lnSpc>
                <a:spcPts val="3360"/>
              </a:lnSpc>
            </a:pPr>
            <a:r>
              <a:rPr lang="ru-RU" sz="2400" dirty="0" smtClean="0">
                <a:solidFill>
                  <a:srgbClr val="004AAD"/>
                </a:solidFill>
                <a:latin typeface="Open Sans Bold"/>
              </a:rPr>
              <a:t>ПАО Ростелеком</a:t>
            </a:r>
            <a:endParaRPr lang="en-US" sz="2400" dirty="0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91364" y="6266359"/>
            <a:ext cx="11019383" cy="3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ru-RU" sz="1999" spc="-71" dirty="0" smtClean="0">
                <a:solidFill>
                  <a:srgbClr val="000000"/>
                </a:solidFill>
                <a:latin typeface="Open Sans Bold"/>
              </a:rPr>
              <a:t>Ведение проектов по </a:t>
            </a:r>
            <a:r>
              <a:rPr lang="ru-RU" sz="1999" spc="-71" dirty="0" err="1" smtClean="0">
                <a:solidFill>
                  <a:srgbClr val="000000"/>
                </a:solidFill>
                <a:latin typeface="Open Sans Bold"/>
              </a:rPr>
              <a:t>импортозамещению</a:t>
            </a:r>
            <a:endParaRPr lang="en-US" sz="1999" spc="-7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1181100"/>
            <a:ext cx="210373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  <a:p>
            <a:pPr algn="ctr">
              <a:lnSpc>
                <a:spcPts val="3663"/>
              </a:lnSpc>
              <a:spcBef>
                <a:spcPct val="0"/>
              </a:spcBef>
            </a:pP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400000">
            <a:off x="16951753" y="9565847"/>
            <a:ext cx="4033397" cy="34183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543217" y="932281"/>
            <a:ext cx="3615325" cy="3615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4592260" y="-1627191"/>
            <a:ext cx="3039808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41096" y="1585100"/>
            <a:ext cx="757220" cy="152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2"/>
              </a:lnSpc>
              <a:spcBef>
                <a:spcPct val="0"/>
              </a:spcBef>
            </a:pPr>
            <a:r>
              <a:rPr lang="en-US" sz="8274">
                <a:solidFill>
                  <a:srgbClr val="000000"/>
                </a:solidFill>
                <a:latin typeface="Open Sauce Bold"/>
              </a:rPr>
              <a:t>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l="1447" t="2097" r="3935" b="8358"/>
          <a:stretch>
            <a:fillRect/>
          </a:stretch>
        </p:blipFill>
        <p:spPr>
          <a:xfrm>
            <a:off x="403633" y="430209"/>
            <a:ext cx="6722948" cy="3578931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290435" y="4892740"/>
            <a:ext cx="3244539" cy="912527"/>
            <a:chOff x="0" y="0"/>
            <a:chExt cx="6307877" cy="17740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07877" cy="1774091"/>
            </a:xfrm>
            <a:custGeom>
              <a:avLst/>
              <a:gdLst/>
              <a:ahLst/>
              <a:cxnLst/>
              <a:rect l="l" t="t" r="r" b="b"/>
              <a:pathLst>
                <a:path w="6307877" h="1774091">
                  <a:moveTo>
                    <a:pt x="6307877" y="0"/>
                  </a:moveTo>
                  <a:cubicBezTo>
                    <a:pt x="4205251" y="0"/>
                    <a:pt x="2102626" y="0"/>
                    <a:pt x="0" y="0"/>
                  </a:cubicBezTo>
                  <a:cubicBezTo>
                    <a:pt x="1051313" y="591364"/>
                    <a:pt x="2102626" y="1182727"/>
                    <a:pt x="3153939" y="1774091"/>
                  </a:cubicBezTo>
                  <a:cubicBezTo>
                    <a:pt x="4205251" y="1182727"/>
                    <a:pt x="5256564" y="591364"/>
                    <a:pt x="6307877" y="0"/>
                  </a:cubicBezTo>
                  <a:close/>
                </a:path>
              </a:pathLst>
            </a:custGeom>
            <a:solidFill>
              <a:srgbClr val="94D66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07877" cy="1774091"/>
            </a:xfrm>
            <a:custGeom>
              <a:avLst/>
              <a:gdLst/>
              <a:ahLst/>
              <a:cxnLst/>
              <a:rect l="l" t="t" r="r" b="b"/>
              <a:pathLst>
                <a:path w="6307877" h="1774091">
                  <a:moveTo>
                    <a:pt x="6307877" y="0"/>
                  </a:moveTo>
                  <a:cubicBezTo>
                    <a:pt x="4205251" y="0"/>
                    <a:pt x="2102626" y="0"/>
                    <a:pt x="0" y="0"/>
                  </a:cubicBezTo>
                  <a:cubicBezTo>
                    <a:pt x="1051313" y="591364"/>
                    <a:pt x="2102626" y="1182727"/>
                    <a:pt x="3153939" y="1774091"/>
                  </a:cubicBezTo>
                  <a:cubicBezTo>
                    <a:pt x="4205251" y="1182727"/>
                    <a:pt x="5256564" y="591364"/>
                    <a:pt x="6307877" y="0"/>
                  </a:cubicBezTo>
                  <a:close/>
                </a:path>
              </a:pathLst>
            </a:custGeom>
            <a:solidFill>
              <a:srgbClr val="A0A2A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552222" y="6319599"/>
            <a:ext cx="7782862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1"/>
              </a:lnSpc>
            </a:pPr>
            <a:r>
              <a:rPr lang="ru-RU" sz="4100" dirty="0" smtClean="0">
                <a:solidFill>
                  <a:srgbClr val="000000"/>
                </a:solidFill>
                <a:latin typeface="Open Sans Bold Bold"/>
              </a:rPr>
              <a:t>Методы и системы сбора </a:t>
            </a:r>
          </a:p>
          <a:p>
            <a:pPr algn="ctr">
              <a:lnSpc>
                <a:spcPts val="4961"/>
              </a:lnSpc>
            </a:pPr>
            <a:r>
              <a:rPr lang="ru-RU" sz="4100" dirty="0">
                <a:solidFill>
                  <a:srgbClr val="000000"/>
                </a:solidFill>
                <a:latin typeface="Open Sans Bold Bold"/>
              </a:rPr>
              <a:t>п</a:t>
            </a:r>
            <a:r>
              <a:rPr lang="ru-RU" sz="4100" dirty="0" smtClean="0">
                <a:solidFill>
                  <a:srgbClr val="000000"/>
                </a:solidFill>
                <a:latin typeface="Open Sans Bold Bold"/>
              </a:rPr>
              <a:t>оверхности атаки для внешнего периметра организации</a:t>
            </a:r>
            <a:endParaRPr lang="en-US" sz="4100" dirty="0">
              <a:solidFill>
                <a:srgbClr val="000000"/>
              </a:solidFill>
              <a:latin typeface="Open Sans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85618" y="1888595"/>
            <a:ext cx="8342282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5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уязвимостей, методов поиска и анализа защищенности внешнего периметра информационной системы (ИС)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87748" y="4229100"/>
            <a:ext cx="7919827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5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и внедрение двух платформ -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Caldera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предназначенных для обеспечения безопасности информационных систем. 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Open Sans Bold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35084" y="1001598"/>
            <a:ext cx="1321108" cy="41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700">
                <a:solidFill>
                  <a:srgbClr val="000000"/>
                </a:solidFill>
                <a:latin typeface="Open Sans Bold Bold"/>
              </a:rPr>
              <a:t>ЦЕЛИ: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36808" y="4229100"/>
            <a:ext cx="724294" cy="144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8"/>
              </a:lnSpc>
              <a:spcBef>
                <a:spcPct val="0"/>
              </a:spcBef>
            </a:pPr>
            <a:r>
              <a:rPr lang="en-US" sz="7914" dirty="0">
                <a:solidFill>
                  <a:srgbClr val="000000"/>
                </a:solidFill>
                <a:latin typeface="Open Sauce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58992" y="711846"/>
            <a:ext cx="1138268" cy="37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dirty="0" smtClean="0">
                <a:solidFill>
                  <a:srgbClr val="FFFFFF"/>
                </a:solidFill>
                <a:latin typeface="Inter"/>
              </a:rPr>
              <a:t>Ski</a:t>
            </a:r>
            <a:r>
              <a:rPr lang="ru-RU" sz="2314" dirty="0" smtClean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2314" dirty="0" smtClean="0">
                <a:solidFill>
                  <a:srgbClr val="FFFFFF"/>
                </a:solidFill>
                <a:latin typeface="Inter"/>
              </a:rPr>
              <a:t>box</a:t>
            </a:r>
            <a:endParaRPr lang="en-US" sz="2314" dirty="0">
              <a:solidFill>
                <a:srgbClr val="FFFFFF"/>
              </a:solidFill>
              <a:latin typeface="Inte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1603578"/>
            <a:ext cx="448568" cy="43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5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 Bold"/>
              </a:rPr>
              <a:t>1-5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49325" y="1028890"/>
            <a:ext cx="200025" cy="43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5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6</a:t>
            </a: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5682913" y="190500"/>
            <a:ext cx="2376487" cy="1614683"/>
          </a:xfrm>
          <a:prstGeom prst="rect">
            <a:avLst/>
          </a:prstGeom>
        </p:spPr>
      </p:pic>
      <p:sp>
        <p:nvSpPr>
          <p:cNvPr id="32" name="TextBox 16"/>
          <p:cNvSpPr txBox="1"/>
          <p:nvPr/>
        </p:nvSpPr>
        <p:spPr>
          <a:xfrm>
            <a:off x="15773400" y="700087"/>
            <a:ext cx="210373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  <a:p>
            <a:pPr algn="ctr">
              <a:lnSpc>
                <a:spcPts val="3663"/>
              </a:lnSpc>
              <a:spcBef>
                <a:spcPct val="0"/>
              </a:spcBef>
            </a:pP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9640148" y="7038256"/>
            <a:ext cx="7919827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5"/>
              </a:lnSpc>
            </a:pPr>
            <a:r>
              <a:rPr lang="ru-RU" sz="3200" b="1" dirty="0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разработка и тестирование приложения </a:t>
            </a:r>
            <a:r>
              <a:rPr lang="ru-RU" sz="3200" b="1" dirty="0" err="1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mephiVKR</a:t>
            </a:r>
            <a:r>
              <a:rPr lang="ru-RU" sz="3200" b="1" dirty="0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, предназначенного для получения данных об уязвимостях из </a:t>
            </a:r>
            <a:r>
              <a:rPr lang="ru-RU" sz="3200" b="1" dirty="0" err="1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Wazuh</a:t>
            </a:r>
            <a:r>
              <a:rPr lang="ru-RU" sz="3200" b="1" dirty="0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 и их передачи в </a:t>
            </a:r>
            <a:r>
              <a:rPr lang="ru-RU" sz="3200" b="1" dirty="0" err="1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Caldera</a:t>
            </a:r>
            <a:r>
              <a:rPr lang="ru-RU" sz="3200" b="1" dirty="0"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 для дальнейшей атаки.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Open Sans Bold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8289208" y="7038256"/>
            <a:ext cx="724294" cy="144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8"/>
              </a:lnSpc>
              <a:spcBef>
                <a:spcPct val="0"/>
              </a:spcBef>
            </a:pPr>
            <a:r>
              <a:rPr lang="en-US" sz="7914" dirty="0">
                <a:solidFill>
                  <a:srgbClr val="000000"/>
                </a:solidFill>
                <a:latin typeface="Open Sauce Bold"/>
              </a:rPr>
              <a:t>3</a:t>
            </a:r>
            <a:endParaRPr lang="en-US" sz="7914" dirty="0">
              <a:solidFill>
                <a:srgbClr val="000000"/>
              </a:solidFill>
              <a:latin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67884" y="-2588010"/>
            <a:ext cx="4193168" cy="29666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3742134"/>
            <a:ext cx="1492033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Значение защищенности информационных </a:t>
            </a: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систем</a:t>
            </a:r>
          </a:p>
          <a:p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ea typeface="Open Sans Bold Bold" panose="020B060402020202020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обеспечения защищенности 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информационных систем</a:t>
            </a:r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защищенности 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 Bold Bold" panose="020B0604020202020204" charset="0"/>
                <a:cs typeface="Times New Roman" panose="02020603050405020304" pitchFamily="18" charset="0"/>
              </a:rPr>
              <a:t>информационных систем</a:t>
            </a:r>
            <a:endParaRPr lang="en-US" sz="4000" b="1" spc="74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466" y="378657"/>
            <a:ext cx="17515334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ru-RU" sz="6000" dirty="0" smtClean="0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Защищенность внешнего периметра организации</a:t>
            </a:r>
            <a:endParaRPr lang="en-US" sz="6000" dirty="0">
              <a:solidFill>
                <a:schemeClr val="bg1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25800" y="9317211"/>
            <a:ext cx="18330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67884" y="-2588010"/>
            <a:ext cx="4193168" cy="29666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067" y="3371155"/>
            <a:ext cx="1697773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уязвимостей для защищённости информационных </a:t>
            </a: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</a:t>
            </a:r>
          </a:p>
          <a:p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уязвимости в </a:t>
            </a:r>
            <a:r>
              <a:rPr lang="ru-RU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соотвествии</a:t>
            </a: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государственными стандартами</a:t>
            </a:r>
          </a:p>
          <a:p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Роль классификации уязвимостей</a:t>
            </a:r>
            <a:endParaRPr lang="en-US" sz="4000" spc="74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466" y="378657"/>
            <a:ext cx="17515334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ru-RU" sz="6000" dirty="0" smtClean="0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Уязвимости в информационной среде</a:t>
            </a:r>
            <a:endParaRPr lang="en-US" sz="6000" dirty="0">
              <a:solidFill>
                <a:schemeClr val="bg1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25800" y="9317211"/>
            <a:ext cx="18330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117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67884" y="-2588010"/>
            <a:ext cx="4193168" cy="29666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6867" y="3431381"/>
            <a:ext cx="1697773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между активными и пассивными методами сбора информации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 различных методов сбора информации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специализированных информационно-аналитических систем</a:t>
            </a:r>
            <a:endParaRPr lang="en-US" sz="4000" b="1" spc="74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466" y="378657"/>
            <a:ext cx="17515334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ru-RU" sz="6000" dirty="0" smtClean="0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Методы </a:t>
            </a:r>
            <a:r>
              <a:rPr lang="ru-RU" sz="6000" smtClean="0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поиска уязвимостей</a:t>
            </a:r>
            <a:endParaRPr lang="en-US" sz="6000" dirty="0">
              <a:solidFill>
                <a:schemeClr val="bg1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25800" y="9317211"/>
            <a:ext cx="18330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623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67884" y="-2588010"/>
            <a:ext cx="4193168" cy="29666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24467" y="3812381"/>
            <a:ext cx="1697773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анализа защищённости внешнего периметра корпоративной сети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проведения анализа и проверочные мероприятия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отчета и рекомендации</a:t>
            </a:r>
            <a:endParaRPr lang="en-US" sz="4000" spc="74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466" y="378657"/>
            <a:ext cx="17515334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ru-RU" sz="6000" dirty="0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Анализ защищенности внешнего периметра ИС</a:t>
            </a:r>
            <a:endParaRPr lang="en-US" sz="6000" dirty="0">
              <a:solidFill>
                <a:schemeClr val="bg1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25800" y="9317211"/>
            <a:ext cx="18330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633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67884" y="-2588010"/>
            <a:ext cx="4193168" cy="29666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3466" y="2199511"/>
            <a:ext cx="16977733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SIEM-платформа с открытым исходным кодом, подходящая для небольших компаний, которым необходим инструмент для мониторинга и анализа событий информационной безопасности.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ru-RU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собирать и анализировать данные из различных источников, таких как средства защиты информации и сетевое оборудование, что делает его эффективным инструментом для обеспечения информационной безопасности</a:t>
            </a: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быть более доступным вариантом для компаний, так как SIEM-продукты могут быть дорогостоящими, а на рынке может быть недостаток специалистов с необходимыми навыками</a:t>
            </a:r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466" y="378657"/>
            <a:ext cx="17515334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6000" dirty="0" err="1" smtClean="0">
                <a:solidFill>
                  <a:srgbClr val="FFFFFF"/>
                </a:solidFill>
                <a:latin typeface="Open Sans Bold Bold"/>
              </a:rPr>
              <a:t>Wazuh</a:t>
            </a:r>
            <a:r>
              <a:rPr lang="en-US" sz="6000" dirty="0" smtClean="0">
                <a:solidFill>
                  <a:srgbClr val="FFFFFF"/>
                </a:solidFill>
                <a:latin typeface="Open Sans Bold Bold"/>
              </a:rPr>
              <a:t> </a:t>
            </a:r>
            <a:r>
              <a:rPr lang="ru-RU" sz="6000" dirty="0" smtClean="0">
                <a:solidFill>
                  <a:srgbClr val="FFFFFF"/>
                </a:solidFill>
                <a:latin typeface="Open Sans Bold Bold"/>
              </a:rPr>
              <a:t>– платформа с открытым исходным кодом</a:t>
            </a:r>
            <a:r>
              <a:rPr lang="en-US" sz="6000" dirty="0" smtClean="0">
                <a:solidFill>
                  <a:srgbClr val="FFFFFF"/>
                </a:solidFill>
                <a:latin typeface="Open Sans Bold Bold"/>
              </a:rPr>
              <a:t> </a:t>
            </a:r>
            <a:endParaRPr lang="en-US" sz="6000" dirty="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25800" y="9317211"/>
            <a:ext cx="18330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290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000" r="13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459927"/>
            <a:ext cx="18288000" cy="7485699"/>
            <a:chOff x="0" y="0"/>
            <a:chExt cx="4816593" cy="1018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18357"/>
            </a:xfrm>
            <a:custGeom>
              <a:avLst/>
              <a:gdLst/>
              <a:ahLst/>
              <a:cxnLst/>
              <a:rect l="l" t="t" r="r" b="b"/>
              <a:pathLst>
                <a:path w="4816592" h="1018357">
                  <a:moveTo>
                    <a:pt x="0" y="0"/>
                  </a:moveTo>
                  <a:lnTo>
                    <a:pt x="4816592" y="0"/>
                  </a:lnTo>
                  <a:lnTo>
                    <a:pt x="4816592" y="1018357"/>
                  </a:lnTo>
                  <a:lnTo>
                    <a:pt x="0" y="1018357"/>
                  </a:ln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8597" y="2558988"/>
            <a:ext cx="17345026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Caldera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инновационной платформой для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кибербезопасности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используется для симуляции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кибератак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тестирования оборонительных 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стратегий</a:t>
            </a:r>
          </a:p>
          <a:p>
            <a:pPr algn="just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Caldera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помогает организациям оценить эффективность своих систем безопасности, выявляя уязвимости и слабые места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играет ключевую роль в повышении уровня готовности компаний к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кибератакам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позволяя им тестировать свои защитные меры и разрабатывать стратегии предотвращения угроз.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1289076"/>
            <a:ext cx="16847823" cy="80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ru-RU" sz="4800" spc="89" dirty="0" smtClean="0">
                <a:solidFill>
                  <a:srgbClr val="FFFFFF"/>
                </a:solidFill>
                <a:latin typeface="Open Sans Bold Bold"/>
              </a:rPr>
              <a:t>Платформа для </a:t>
            </a:r>
            <a:r>
              <a:rPr lang="ru-RU" sz="4800" spc="89" dirty="0" err="1" smtClean="0">
                <a:solidFill>
                  <a:srgbClr val="FFFFFF"/>
                </a:solidFill>
                <a:latin typeface="Open Sans Bold Bold"/>
              </a:rPr>
              <a:t>кибератак</a:t>
            </a:r>
            <a:r>
              <a:rPr lang="ru-RU" sz="4800" spc="89" dirty="0" smtClean="0">
                <a:solidFill>
                  <a:srgbClr val="FFFFFF"/>
                </a:solidFill>
                <a:latin typeface="Open Sans Bold Bold"/>
              </a:rPr>
              <a:t> и обороны</a:t>
            </a:r>
            <a:endParaRPr lang="en-US" sz="4800" spc="89" dirty="0">
              <a:solidFill>
                <a:srgbClr val="FFFFFF"/>
              </a:solidFill>
              <a:latin typeface="Open Sans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83192" y="429921"/>
            <a:ext cx="8750431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5600" spc="78" dirty="0" smtClean="0">
                <a:solidFill>
                  <a:srgbClr val="FFDE59"/>
                </a:solidFill>
                <a:latin typeface="Open Sans Bold"/>
              </a:rPr>
              <a:t>Caldera</a:t>
            </a:r>
            <a:endParaRPr lang="en-US" sz="5600" spc="78" dirty="0">
              <a:solidFill>
                <a:srgbClr val="FFDE59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5652" y="110726"/>
            <a:ext cx="211274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616" dirty="0" err="1" smtClean="0">
                <a:solidFill>
                  <a:srgbClr val="FFFFFF"/>
                </a:solidFill>
                <a:latin typeface="Inter"/>
              </a:rPr>
              <a:t>Skillfactory</a:t>
            </a:r>
            <a:endParaRPr lang="en-US" sz="2616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498</Words>
  <Application>Microsoft Office PowerPoint</Application>
  <PresentationFormat>Произвольный</PresentationFormat>
  <Paragraphs>82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Open Sauce</vt:lpstr>
      <vt:lpstr>Arial</vt:lpstr>
      <vt:lpstr>Open Sans Bold</vt:lpstr>
      <vt:lpstr>Calibri</vt:lpstr>
      <vt:lpstr>Open Sans Bold Bold</vt:lpstr>
      <vt:lpstr>Inter</vt:lpstr>
      <vt:lpstr>Times New Roman</vt:lpstr>
      <vt:lpstr>Open Sauce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Yellow Professional Future Technology Presentation</dc:title>
  <cp:lastModifiedBy>Tennisprof</cp:lastModifiedBy>
  <cp:revision>44</cp:revision>
  <dcterms:created xsi:type="dcterms:W3CDTF">2006-08-16T00:00:00Z</dcterms:created>
  <dcterms:modified xsi:type="dcterms:W3CDTF">2024-03-11T16:08:51Z</dcterms:modified>
  <dc:identifier>DAFe_FNS7pY</dc:identifier>
</cp:coreProperties>
</file>